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9" r:id="rId7"/>
    <p:sldId id="277" r:id="rId8"/>
    <p:sldId id="271" r:id="rId9"/>
    <p:sldId id="270" r:id="rId10"/>
    <p:sldId id="282" r:id="rId11"/>
    <p:sldId id="281" r:id="rId12"/>
    <p:sldId id="260" r:id="rId13"/>
    <p:sldId id="261" r:id="rId14"/>
    <p:sldId id="262" r:id="rId15"/>
    <p:sldId id="263" r:id="rId16"/>
    <p:sldId id="278" r:id="rId17"/>
    <p:sldId id="264" r:id="rId18"/>
    <p:sldId id="283" r:id="rId19"/>
    <p:sldId id="265" r:id="rId20"/>
    <p:sldId id="266" r:id="rId21"/>
    <p:sldId id="267" r:id="rId22"/>
    <p:sldId id="268" r:id="rId23"/>
    <p:sldId id="280" r:id="rId24"/>
    <p:sldId id="272" r:id="rId25"/>
    <p:sldId id="279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F31"/>
    <a:srgbClr val="052859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9"/>
    <p:restoredTop sz="94720"/>
  </p:normalViewPr>
  <p:slideViewPr>
    <p:cSldViewPr snapToGrid="0" snapToObjects="1">
      <p:cViewPr>
        <p:scale>
          <a:sx n="86" d="100"/>
          <a:sy n="86" d="100"/>
        </p:scale>
        <p:origin x="36" y="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070-C5CC-2C41-9E26-151960DCF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1" y="1828801"/>
            <a:ext cx="3791856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 b="1" i="0">
                <a:solidFill>
                  <a:schemeClr val="bg2">
                    <a:lumMod val="25000"/>
                  </a:schemeClr>
                </a:solidFill>
                <a:effectLst/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114A0-5982-2B49-AE90-F15216E4B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0" y="3657600"/>
            <a:ext cx="3791855" cy="107405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EC1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C9814-1359-9949-8C73-CCB79252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709B-9024-1D47-87A6-1482FAC3A9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09DC3-F47C-0043-B85D-8B75ACB2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79EC7-9164-2D43-91FC-9FBC7C1F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DA-E331-0945-AE17-CB32386DF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8F0B-A707-5747-AC42-B38FB725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</p:spPr>
        <p:txBody>
          <a:bodyPr/>
          <a:lstStyle>
            <a:lvl1pPr>
              <a:defRPr b="1" i="0">
                <a:solidFill>
                  <a:srgbClr val="052859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5395-A7CD-F847-9E7F-FC72760F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5"/>
            <a:ext cx="9144000" cy="4352544"/>
          </a:xfrm>
        </p:spPr>
        <p:txBody>
          <a:bodyPr/>
          <a:lstStyle>
            <a:lvl1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2pPr>
            <a:lvl3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3pPr>
            <a:lvl4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4pPr>
            <a:lvl5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DBA0F-94A7-AB42-B1C9-6943D385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70628" y="6356350"/>
            <a:ext cx="2054088" cy="365125"/>
          </a:xfr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fld id="{1F4F709B-9024-1D47-87A6-1482FAC3A936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6D751-A57D-AC49-8C93-A416C41A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8262" y="6356350"/>
            <a:ext cx="4114800" cy="365125"/>
          </a:xfr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0162C-80BF-E349-A1D1-B2DC7136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6608" y="6356350"/>
            <a:ext cx="2054087" cy="365125"/>
          </a:xfr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fld id="{7EB9B1DA-E331-0945-AE17-CB32386DF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5C96-EF12-0543-B864-618B7447A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3565" y="1825625"/>
            <a:ext cx="434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D0709-FF5F-0B4D-AA9D-41233E70A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4164" y="1825625"/>
            <a:ext cx="434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B0531-E6D6-0B43-9D05-0C303790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709B-9024-1D47-87A6-1482FAC3A9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52819-CD8A-1748-8DA8-9229386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56379-A464-674E-B64B-1659AB01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DA-E331-0945-AE17-CB32386DFE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7B1626-2D5A-9A41-9AF5-0993F808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</p:spPr>
        <p:txBody>
          <a:bodyPr/>
          <a:lstStyle>
            <a:lvl1pPr>
              <a:defRPr b="1" i="0">
                <a:solidFill>
                  <a:srgbClr val="052859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C8AB4-CBB1-514C-A75C-BF4A658BF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3565" y="1681163"/>
            <a:ext cx="4343400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E9D19-34D0-CC4B-BF5F-5F50E641E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3565" y="2505075"/>
            <a:ext cx="43434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0F807-56D2-5B47-A8A2-6ACF99BBF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84164" y="1681163"/>
            <a:ext cx="4343400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F7D7A-A8F0-184F-A1DB-49620C20C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84164" y="2505075"/>
            <a:ext cx="43434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C7177-C4A3-224E-A2E0-535D763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709B-9024-1D47-87A6-1482FAC3A9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32DE9-BFC7-034E-B512-8A07225B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F05B6-1349-C24C-93C7-2F7E27AA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DA-E331-0945-AE17-CB32386DFE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C26797-FFE5-BC42-94CF-A9650D6E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</p:spPr>
        <p:txBody>
          <a:bodyPr/>
          <a:lstStyle>
            <a:lvl1pPr>
              <a:defRPr b="1" i="0">
                <a:solidFill>
                  <a:srgbClr val="052859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79516-494D-CF49-8395-D7676253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130590"/>
            <a:ext cx="9144000" cy="1048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18C95-B4F1-3C49-93EB-F59FB0F8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3565" y="1772616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BF35D-CC50-284D-93AF-03A4CF525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709B-9024-1D47-87A6-1482FAC3A93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279D-C66A-2846-901C-9BCAF6ED7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B834-308D-CF4C-ADEB-D498A9493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B1DA-E331-0945-AE17-CB32386DF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52859"/>
          </a:solidFill>
          <a:latin typeface="Futura Condensed ExtraBold" panose="020B0602020204020303" pitchFamily="34" charset="-79"/>
          <a:ea typeface="+mj-ea"/>
          <a:cs typeface="Futura Condensed ExtraBold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passkey.com/gt/219036260?gtid=32a97e7cbb2901520877a62c4a0905f" TargetMode="External"/><Relationship Id="rId2" Type="http://schemas.openxmlformats.org/officeDocument/2006/relationships/hyperlink" Target="register.skillsus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graber@skillsusafl.or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register.skillsusa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killsUSANLSC@HPNGloba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jgraber@skillsusafl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usa.org/wp-content/uploads/2020/12/SkillsUSA-Conference-Registration-and-Liability-Form.pdf" TargetMode="External"/><Relationship Id="rId2" Type="http://schemas.openxmlformats.org/officeDocument/2006/relationships/hyperlink" Target="https://form.jotform.com/22089356619116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killsUSANLSC@HPNGlobal.com" TargetMode="External"/><Relationship Id="rId4" Type="http://schemas.openxmlformats.org/officeDocument/2006/relationships/hyperlink" Target="mailto:Jaydea@skillsusafl.or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updates.skillsus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skillsusafl.org/resourc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ustomercare@skillsusa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mpete.skillsusa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.jotform.com/22115337164004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passkey.com/go/c4ef145c" TargetMode="External"/><Relationship Id="rId2" Type="http://schemas.openxmlformats.org/officeDocument/2006/relationships/hyperlink" Target="https://www.nlsc.skillsusa.org/pla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killsusafl.org/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skillsusafl.org/updat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usafl.org/wp-content/uploads/2021/08/Advisor-Code-of-Conduct-and-Standards-of-Student-Supervisionv2.pdf" TargetMode="External"/><Relationship Id="rId2" Type="http://schemas.openxmlformats.org/officeDocument/2006/relationships/hyperlink" Target="https://www.skillsusafl.org/wp-content/uploads/2021/08/Student-Code-of-Conductv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6DD5-DDE6-A04B-98F1-C5EBE0FFD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1" y="2975958"/>
            <a:ext cx="3791856" cy="1600200"/>
          </a:xfrm>
        </p:spPr>
        <p:txBody>
          <a:bodyPr/>
          <a:lstStyle/>
          <a:p>
            <a:r>
              <a:rPr lang="en-US" dirty="0">
                <a:solidFill>
                  <a:srgbClr val="052859"/>
                </a:solidFill>
              </a:rPr>
              <a:t>SkillsUSA Florida </a:t>
            </a:r>
            <a:br>
              <a:rPr lang="en-US" dirty="0">
                <a:solidFill>
                  <a:srgbClr val="052859"/>
                </a:solidFill>
              </a:rPr>
            </a:br>
            <a:r>
              <a:rPr lang="en-US" dirty="0">
                <a:solidFill>
                  <a:srgbClr val="052859"/>
                </a:solidFill>
              </a:rPr>
              <a:t>NLSC23 Delegation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AFF25-DB10-574D-84D6-B92FAFEDA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0" y="4820853"/>
            <a:ext cx="3791855" cy="1074057"/>
          </a:xfrm>
        </p:spPr>
        <p:txBody>
          <a:bodyPr/>
          <a:lstStyle/>
          <a:p>
            <a:r>
              <a:rPr lang="en-US" dirty="0">
                <a:effectLst/>
              </a:rPr>
              <a:t>May 2, 2023</a:t>
            </a:r>
          </a:p>
        </p:txBody>
      </p:sp>
    </p:spTree>
    <p:extLst>
      <p:ext uri="{BB962C8B-B14F-4D97-AF65-F5344CB8AC3E}">
        <p14:creationId xmlns:p14="http://schemas.microsoft.com/office/powerpoint/2010/main" val="225462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9A4D-FF7F-7AB4-E4DB-C19E0009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Agenda – page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4C03-1360-9F7E-C9F6-9228E7A3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4"/>
            <a:ext cx="9521372" cy="4952020"/>
          </a:xfrm>
        </p:spPr>
        <p:txBody>
          <a:bodyPr>
            <a:normAutofit lnSpcReduction="10000"/>
          </a:bodyPr>
          <a:lstStyle/>
          <a:p>
            <a:r>
              <a:rPr lang="en-US" sz="3200" b="1" i="1" dirty="0"/>
              <a:t>Friday, June 23</a:t>
            </a:r>
          </a:p>
          <a:p>
            <a:pPr lvl="1"/>
            <a:r>
              <a:rPr lang="en-US" sz="2800" dirty="0"/>
              <a:t>9 AM to 12 PM – Community Service Project, </a:t>
            </a:r>
            <a:r>
              <a:rPr lang="en-US" sz="2800" i="1" dirty="0"/>
              <a:t>GWCC</a:t>
            </a:r>
            <a:endParaRPr lang="en-US" sz="2800" dirty="0"/>
          </a:p>
          <a:p>
            <a:pPr lvl="1"/>
            <a:r>
              <a:rPr lang="en-US" sz="2800" dirty="0"/>
              <a:t>5 PM to 8:30 PM – Awards Session, </a:t>
            </a:r>
            <a:r>
              <a:rPr lang="en-US" sz="2800" i="1" dirty="0"/>
              <a:t>State Farm Arena</a:t>
            </a:r>
            <a:endParaRPr lang="en-US" sz="2800" dirty="0"/>
          </a:p>
          <a:p>
            <a:pPr lvl="1"/>
            <a:r>
              <a:rPr lang="en-US" sz="2800" dirty="0"/>
              <a:t>Immediately following – Florida Celebration Dinner, </a:t>
            </a:r>
            <a:r>
              <a:rPr lang="en-US" sz="2800" i="1" dirty="0"/>
              <a:t>Hyatt International Ballroom</a:t>
            </a:r>
            <a:endParaRPr lang="en-US" sz="2800" dirty="0"/>
          </a:p>
          <a:p>
            <a:pPr lvl="2"/>
            <a:r>
              <a:rPr lang="en-US" sz="2400" dirty="0"/>
              <a:t>Dinner for all students and advisors</a:t>
            </a:r>
          </a:p>
          <a:p>
            <a:pPr lvl="2"/>
            <a:r>
              <a:rPr lang="en-US" sz="2400" dirty="0" err="1"/>
              <a:t>SkillPoint</a:t>
            </a:r>
            <a:r>
              <a:rPr lang="en-US" sz="2400" dirty="0"/>
              <a:t> Certificates presented</a:t>
            </a:r>
          </a:p>
          <a:p>
            <a:pPr lvl="2"/>
            <a:r>
              <a:rPr lang="en-US" sz="2400" dirty="0"/>
              <a:t>Special state-level recognitions</a:t>
            </a:r>
          </a:p>
          <a:p>
            <a:pPr lvl="2"/>
            <a:r>
              <a:rPr lang="en-US" sz="2400" dirty="0"/>
              <a:t>Advisors can receive the final overall score and placement for their contestants. Full detailed scorecards are available within 1-2 weeks of the conference.</a:t>
            </a:r>
          </a:p>
          <a:p>
            <a:pPr lvl="1"/>
            <a:r>
              <a:rPr lang="en-US" sz="2800" dirty="0"/>
              <a:t>Be sure to settle any outstanding charges with the hotel prior to check out on Saturday!</a:t>
            </a:r>
          </a:p>
        </p:txBody>
      </p:sp>
    </p:spTree>
    <p:extLst>
      <p:ext uri="{BB962C8B-B14F-4D97-AF65-F5344CB8AC3E}">
        <p14:creationId xmlns:p14="http://schemas.microsoft.com/office/powerpoint/2010/main" val="2066308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55E0-36B2-5D58-24D9-0BAD08AC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Conference Transportation – page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E09D-3FA0-AB51-FFE4-3D0544266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Atlanta is a walkable city, and walking is encouraged</a:t>
            </a:r>
          </a:p>
          <a:p>
            <a:pPr lvl="1"/>
            <a:r>
              <a:rPr lang="en-US" dirty="0"/>
              <a:t>Encourage students to wear comfortable walking shoes, even if they change at GWCC.</a:t>
            </a:r>
          </a:p>
          <a:p>
            <a:r>
              <a:rPr lang="en-US" dirty="0"/>
              <a:t>Limited bus transportation is available</a:t>
            </a:r>
          </a:p>
          <a:p>
            <a:pPr lvl="1"/>
            <a:r>
              <a:rPr lang="en-US" dirty="0"/>
              <a:t>Priority wristbands given to those with mobility issues or large displays, toolboxes, etc.</a:t>
            </a:r>
          </a:p>
          <a:p>
            <a:pPr lvl="1"/>
            <a:r>
              <a:rPr lang="en-US" dirty="0"/>
              <a:t>Standby line for all other attendees</a:t>
            </a:r>
          </a:p>
          <a:p>
            <a:pPr lvl="2"/>
            <a:r>
              <a:rPr lang="en-US" dirty="0"/>
              <a:t>Based on availability</a:t>
            </a:r>
          </a:p>
        </p:txBody>
      </p:sp>
    </p:spTree>
    <p:extLst>
      <p:ext uri="{BB962C8B-B14F-4D97-AF65-F5344CB8AC3E}">
        <p14:creationId xmlns:p14="http://schemas.microsoft.com/office/powerpoint/2010/main" val="312402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2F42-836A-7EAD-E86C-636C2B655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Registration, Invoicing, and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35C3-EFAA-DD84-E782-EA9A25E78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Complete registration online at </a:t>
            </a:r>
            <a:r>
              <a:rPr lang="en-US" dirty="0">
                <a:hlinkClick r:id="rId2"/>
              </a:rPr>
              <a:t>register.skillsusa.org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Complete hotel reservations on Passkey: </a:t>
            </a:r>
            <a:r>
              <a:rPr lang="en-US" dirty="0">
                <a:hlinkClick r:id="rId3"/>
              </a:rPr>
              <a:t>https://book.passkey.com/gt/219036260?gtid=32a97e7cbb2901520877a62c4a0905f</a:t>
            </a:r>
            <a:r>
              <a:rPr lang="en-US" dirty="0"/>
              <a:t>. </a:t>
            </a:r>
            <a:r>
              <a:rPr lang="en-US" i="1" dirty="0"/>
              <a:t>(linked on registration website)</a:t>
            </a:r>
          </a:p>
          <a:p>
            <a:pPr marL="514350" indent="-514350">
              <a:buAutoNum type="arabicPeriod"/>
            </a:pPr>
            <a:r>
              <a:rPr lang="en-US" dirty="0"/>
              <a:t>Request your invoice by emailing </a:t>
            </a:r>
            <a:r>
              <a:rPr lang="en-US" dirty="0">
                <a:hlinkClick r:id="rId4"/>
              </a:rPr>
              <a:t>jgraber@skillsusafl.org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24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7A9E-99EC-7830-42A5-C0980BB8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Registration – page 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301D-0CEE-B753-8EFE-BCA3FCFF0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Login at </a:t>
            </a:r>
            <a:r>
              <a:rPr lang="en-US" dirty="0">
                <a:hlinkClick r:id="rId2"/>
              </a:rPr>
              <a:t>register.skillsusa.org</a:t>
            </a:r>
            <a:endParaRPr lang="en-US" dirty="0"/>
          </a:p>
          <a:p>
            <a:r>
              <a:rPr lang="en-US" dirty="0"/>
              <a:t>The procedure is the same as the state conference, until you submit.</a:t>
            </a:r>
          </a:p>
          <a:p>
            <a:r>
              <a:rPr lang="en-US" dirty="0"/>
              <a:t>Be sure to enter a valid, non-school email for contestants!</a:t>
            </a:r>
          </a:p>
          <a:p>
            <a:r>
              <a:rPr lang="en-US" dirty="0"/>
              <a:t>Don’t forget to add any dietary restrictions to your registration!</a:t>
            </a:r>
          </a:p>
          <a:p>
            <a:r>
              <a:rPr lang="en-US" dirty="0"/>
              <a:t>Once you submit, you will not receive an invoice. You must complete the next step and enter hotel reservations in order to receive an invoice.</a:t>
            </a:r>
          </a:p>
        </p:txBody>
      </p:sp>
    </p:spTree>
    <p:extLst>
      <p:ext uri="{BB962C8B-B14F-4D97-AF65-F5344CB8AC3E}">
        <p14:creationId xmlns:p14="http://schemas.microsoft.com/office/powerpoint/2010/main" val="206259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7968-4F89-F531-A818-0A4772AF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Reservations – page 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6103-52E2-B88E-A87D-70743CCD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 hotel reservations on Passkey.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Detailed instructions in NLSC23 Conference Guide.</a:t>
            </a:r>
          </a:p>
          <a:p>
            <a:r>
              <a:rPr lang="en-US" dirty="0"/>
              <a:t>Questions and Technical Support:</a:t>
            </a:r>
          </a:p>
          <a:p>
            <a:pPr lvl="1"/>
            <a:r>
              <a:rPr lang="en-US" dirty="0">
                <a:hlinkClick r:id="rId2"/>
              </a:rPr>
              <a:t>SkillsUSANLSC@HPNGlobal.com</a:t>
            </a:r>
            <a:endParaRPr lang="en-US" dirty="0"/>
          </a:p>
          <a:p>
            <a:pPr lvl="1"/>
            <a:r>
              <a:rPr lang="en-US" dirty="0"/>
              <a:t>(480) 998-9770, Ext: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FB65B-93CD-4381-2349-A4BCD8C4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185" y="2365531"/>
            <a:ext cx="8371287" cy="13142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3B27CD-2906-7BAB-7941-E7E7647522C3}"/>
              </a:ext>
            </a:extLst>
          </p:cNvPr>
          <p:cNvSpPr/>
          <p:nvPr/>
        </p:nvSpPr>
        <p:spPr>
          <a:xfrm>
            <a:off x="4073236" y="2693324"/>
            <a:ext cx="1834342" cy="365760"/>
          </a:xfrm>
          <a:prstGeom prst="ellipse">
            <a:avLst/>
          </a:prstGeom>
          <a:noFill/>
          <a:ln w="38100">
            <a:solidFill>
              <a:srgbClr val="EC1F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EC1F3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9232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8558-5C19-5DC5-151A-14BAE3D1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5503E-CD4C-44E9-09CD-B60CCC57B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completed online registration and hotel reservations, email </a:t>
            </a:r>
            <a:r>
              <a:rPr lang="en-US" dirty="0">
                <a:hlinkClick r:id="rId2"/>
              </a:rPr>
              <a:t>jgraber@skillsusafl.org</a:t>
            </a:r>
            <a:r>
              <a:rPr lang="en-US" dirty="0"/>
              <a:t> to request your invoice</a:t>
            </a:r>
          </a:p>
          <a:p>
            <a:pPr lvl="1"/>
            <a:r>
              <a:rPr lang="en-US" dirty="0"/>
              <a:t>Include information related to any separated invoices – for example, if your registration fees are paid from Perkins funds, but hotel is paid from a separate fund.</a:t>
            </a:r>
          </a:p>
          <a:p>
            <a:pPr lvl="1"/>
            <a:r>
              <a:rPr lang="en-US" dirty="0"/>
              <a:t>Typical turnaround time is about 24 hours</a:t>
            </a:r>
          </a:p>
          <a:p>
            <a:pPr lvl="1"/>
            <a:r>
              <a:rPr lang="en-US" dirty="0"/>
              <a:t>On May 9, all registrations and invoices are final, and schools are responsible for anyone registered. </a:t>
            </a:r>
          </a:p>
          <a:p>
            <a:pPr lvl="1"/>
            <a:r>
              <a:rPr lang="en-US" dirty="0"/>
              <a:t>Any schools who have not requested an invoice will receive one no later than May 10.</a:t>
            </a:r>
          </a:p>
        </p:txBody>
      </p:sp>
    </p:spTree>
    <p:extLst>
      <p:ext uri="{BB962C8B-B14F-4D97-AF65-F5344CB8AC3E}">
        <p14:creationId xmlns:p14="http://schemas.microsoft.com/office/powerpoint/2010/main" val="371216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0FE0-0893-E333-63AF-DB57193C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Substitutions and Drops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9E9B-536D-8318-5F1B-5F4A0522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4"/>
            <a:ext cx="9144000" cy="4874433"/>
          </a:xfrm>
        </p:spPr>
        <p:txBody>
          <a:bodyPr>
            <a:normAutofit/>
          </a:bodyPr>
          <a:lstStyle/>
          <a:p>
            <a:r>
              <a:rPr lang="en-US" dirty="0"/>
              <a:t>To make a substitution after May 9:</a:t>
            </a:r>
          </a:p>
          <a:p>
            <a:pPr lvl="1"/>
            <a:r>
              <a:rPr lang="en-US" dirty="0"/>
              <a:t>Complete this form online by June 14: </a:t>
            </a:r>
            <a:r>
              <a:rPr lang="en-US" dirty="0">
                <a:hlinkClick r:id="rId2"/>
              </a:rPr>
              <a:t>https://form.jotform.com/220893566191160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Complete the </a:t>
            </a:r>
            <a:r>
              <a:rPr lang="en-US" dirty="0">
                <a:hlinkClick r:id="rId3"/>
              </a:rPr>
              <a:t>Conference Liability and Release form</a:t>
            </a:r>
            <a:r>
              <a:rPr lang="en-US" dirty="0"/>
              <a:t> and email it to Jayde at </a:t>
            </a:r>
            <a:r>
              <a:rPr lang="en-US" dirty="0">
                <a:hlinkClick r:id="rId4"/>
              </a:rPr>
              <a:t>Jaydea@skillsusafl.org</a:t>
            </a:r>
            <a:r>
              <a:rPr lang="en-US" dirty="0"/>
              <a:t> by June 14 - </a:t>
            </a:r>
            <a:r>
              <a:rPr lang="en-US" dirty="0">
                <a:hlinkClick r:id="rId3"/>
              </a:rPr>
              <a:t>https://www.skillsusa.org/wp-content/uploads/2020/12/SkillsUSA-Conference-Registration-and-Liability-Form.pdf</a:t>
            </a:r>
            <a:r>
              <a:rPr lang="en-US" dirty="0"/>
              <a:t> </a:t>
            </a:r>
          </a:p>
          <a:p>
            <a:r>
              <a:rPr lang="en-US" dirty="0"/>
              <a:t>To change hotel reservations:</a:t>
            </a:r>
          </a:p>
          <a:p>
            <a:pPr lvl="1"/>
            <a:r>
              <a:rPr lang="en-US" dirty="0"/>
              <a:t>Contact </a:t>
            </a:r>
            <a:r>
              <a:rPr lang="en-US" dirty="0">
                <a:hlinkClick r:id="rId5"/>
              </a:rPr>
              <a:t>SkillsUSANLSC@HPNGlobal.com</a:t>
            </a:r>
            <a:r>
              <a:rPr lang="en-US" dirty="0"/>
              <a:t> or (480) 998-9770, Ext: 2</a:t>
            </a:r>
          </a:p>
          <a:p>
            <a:pPr lvl="1"/>
            <a:r>
              <a:rPr lang="en-US" dirty="0"/>
              <a:t>Please avoid contacting the hotel directly to make changes.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8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DD9A-5DDD-6CD3-730D-27F25624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– page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EA73-2632-EC10-E48A-B1990AE12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4"/>
            <a:ext cx="9144000" cy="49908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Schools must book their own travel and transfers</a:t>
            </a:r>
          </a:p>
          <a:p>
            <a:pPr lvl="1"/>
            <a:r>
              <a:rPr lang="en-US" dirty="0"/>
              <a:t>Airline discounts – Delta and United</a:t>
            </a:r>
          </a:p>
          <a:p>
            <a:pPr lvl="1"/>
            <a:r>
              <a:rPr lang="en-US" dirty="0"/>
              <a:t>MARTA – direct from airport, $2.50 each way (plus card fee)</a:t>
            </a:r>
          </a:p>
          <a:p>
            <a:pPr lvl="1"/>
            <a:r>
              <a:rPr lang="en-US" dirty="0"/>
              <a:t>DART Airport Shuttle - $15-$20 each way</a:t>
            </a:r>
          </a:p>
          <a:p>
            <a:pPr lvl="1"/>
            <a:r>
              <a:rPr lang="en-US" dirty="0"/>
              <a:t>More info for both – page 10</a:t>
            </a:r>
          </a:p>
          <a:p>
            <a:r>
              <a:rPr lang="en-US" dirty="0"/>
              <a:t>Parking must be arranged by each school</a:t>
            </a:r>
          </a:p>
          <a:p>
            <a:pPr lvl="1"/>
            <a:r>
              <a:rPr lang="en-US" dirty="0"/>
              <a:t>Car parking:</a:t>
            </a:r>
          </a:p>
          <a:p>
            <a:pPr lvl="2"/>
            <a:r>
              <a:rPr lang="en-US" dirty="0"/>
              <a:t>At hotel: valet only, $55/day with 24-hour in and out privileges</a:t>
            </a:r>
          </a:p>
          <a:p>
            <a:pPr lvl="2"/>
            <a:r>
              <a:rPr lang="en-US" dirty="0"/>
              <a:t>At GWCC: Daily parking $10/day in advance, $15/day of</a:t>
            </a:r>
          </a:p>
          <a:p>
            <a:pPr lvl="3"/>
            <a:r>
              <a:rPr lang="en-US" dirty="0"/>
              <a:t>Multi day passes available</a:t>
            </a:r>
          </a:p>
          <a:p>
            <a:pPr lvl="3"/>
            <a:r>
              <a:rPr lang="en-US" dirty="0"/>
              <a:t>Prepurchase link in conference guide, page 12</a:t>
            </a:r>
          </a:p>
          <a:p>
            <a:pPr lvl="1"/>
            <a:r>
              <a:rPr lang="en-US" dirty="0"/>
              <a:t>Bus/Oversized Vehicle parking:</a:t>
            </a:r>
          </a:p>
          <a:p>
            <a:pPr lvl="2"/>
            <a:r>
              <a:rPr lang="en-US" dirty="0"/>
              <a:t>GWCC Marshalling Yard on Ivan Allen Jr. Blvd</a:t>
            </a:r>
          </a:p>
          <a:p>
            <a:pPr lvl="2"/>
            <a:r>
              <a:rPr lang="en-US" dirty="0"/>
              <a:t>$30/day in advance</a:t>
            </a:r>
          </a:p>
          <a:p>
            <a:pPr lvl="3"/>
            <a:r>
              <a:rPr lang="en-US" dirty="0"/>
              <a:t>Prepurchase link in conference guide, page 12</a:t>
            </a:r>
          </a:p>
        </p:txBody>
      </p:sp>
    </p:spTree>
    <p:extLst>
      <p:ext uri="{BB962C8B-B14F-4D97-AF65-F5344CB8AC3E}">
        <p14:creationId xmlns:p14="http://schemas.microsoft.com/office/powerpoint/2010/main" val="205667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775A-D510-C6A4-967B-0A77A15B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Arrive…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9931-3132-1AC2-CD18-278F736B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5"/>
            <a:ext cx="9144000" cy="4841182"/>
          </a:xfrm>
        </p:spPr>
        <p:txBody>
          <a:bodyPr>
            <a:normAutofit fontScale="92500"/>
          </a:bodyPr>
          <a:lstStyle/>
          <a:p>
            <a:r>
              <a:rPr lang="en-US" dirty="0"/>
              <a:t>Check in with the front desk to receive your room keys.</a:t>
            </a:r>
          </a:p>
          <a:p>
            <a:r>
              <a:rPr lang="en-US" dirty="0"/>
              <a:t>If rooms are not yet available, luggage storage is available on Monday from 10 AM to 6 PM in Williams meeting room, which is located near the International Ballroom.</a:t>
            </a:r>
          </a:p>
          <a:p>
            <a:pPr lvl="1"/>
            <a:r>
              <a:rPr lang="en-US" dirty="0"/>
              <a:t>Luggage storage is supervised, but not secure. Items are left at own risk.</a:t>
            </a:r>
          </a:p>
          <a:p>
            <a:r>
              <a:rPr lang="en-US" dirty="0"/>
              <a:t>Plan to arrive by 2 PM Monday to account for any unforeseen delays in travel.</a:t>
            </a:r>
          </a:p>
          <a:p>
            <a:r>
              <a:rPr lang="en-US" dirty="0"/>
              <a:t>The hotel will require a credit card for incidentals. You can inquire with the front desk when you check in about turning off incidental charges for your rooms to avoid any deposits.</a:t>
            </a:r>
          </a:p>
        </p:txBody>
      </p:sp>
    </p:spTree>
    <p:extLst>
      <p:ext uri="{BB962C8B-B14F-4D97-AF65-F5344CB8AC3E}">
        <p14:creationId xmlns:p14="http://schemas.microsoft.com/office/powerpoint/2010/main" val="536393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B6D0-87F7-ADE1-27ED-783C7145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3B08-029B-D2A9-F516-32BE58559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Technical Standards</a:t>
            </a:r>
          </a:p>
          <a:p>
            <a:pPr lvl="1"/>
            <a:r>
              <a:rPr lang="en-US" dirty="0"/>
              <a:t>Including supply/tool lists!</a:t>
            </a:r>
          </a:p>
          <a:p>
            <a:r>
              <a:rPr lang="en-US" dirty="0"/>
              <a:t>Check National Contest Updates page for changes and additional information – </a:t>
            </a:r>
            <a:r>
              <a:rPr lang="en-US" dirty="0">
                <a:hlinkClick r:id="rId2"/>
              </a:rPr>
              <a:t>updates.skillsusa.org</a:t>
            </a:r>
            <a:endParaRPr lang="en-US" dirty="0"/>
          </a:p>
          <a:p>
            <a:r>
              <a:rPr lang="en-US" dirty="0"/>
              <a:t>Accommodations Request – page 22</a:t>
            </a:r>
          </a:p>
          <a:p>
            <a:pPr lvl="1"/>
            <a:r>
              <a:rPr lang="en-US" dirty="0"/>
              <a:t>Due by June 1</a:t>
            </a:r>
          </a:p>
        </p:txBody>
      </p:sp>
    </p:spTree>
    <p:extLst>
      <p:ext uri="{BB962C8B-B14F-4D97-AF65-F5344CB8AC3E}">
        <p14:creationId xmlns:p14="http://schemas.microsoft.com/office/powerpoint/2010/main" val="9413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E6B1-ACDE-314C-AADB-C0014E8D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E9F9-D512-B847-A3F3-E8E6D586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Microphones muted</a:t>
            </a:r>
          </a:p>
          <a:p>
            <a:r>
              <a:rPr lang="en-US" dirty="0"/>
              <a:t>Camera on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Use the chat </a:t>
            </a:r>
          </a:p>
          <a:p>
            <a:r>
              <a:rPr lang="en-US" dirty="0">
                <a:sym typeface="Wingdings" panose="05000000000000000000" pitchFamily="2" charset="2"/>
              </a:rPr>
              <a:t>Ask lots of questions!</a:t>
            </a:r>
          </a:p>
          <a:p>
            <a:r>
              <a:rPr lang="en-US" dirty="0">
                <a:sym typeface="Wingdings" panose="05000000000000000000" pitchFamily="2" charset="2"/>
              </a:rPr>
              <a:t>Yes, this meeting will be recorded and posted with this slide deck at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skillsusafl.org/resources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2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B6D0-87F7-ADE1-27ED-783C7145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3B08-029B-D2A9-F516-32BE58559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Procedures outlined on Contest Updates page</a:t>
            </a:r>
          </a:p>
          <a:p>
            <a:r>
              <a:rPr lang="en-US" dirty="0"/>
              <a:t>Professional Development Testing</a:t>
            </a:r>
          </a:p>
          <a:p>
            <a:pPr lvl="1"/>
            <a:r>
              <a:rPr lang="en-US" dirty="0"/>
              <a:t>Required of all competitors</a:t>
            </a:r>
          </a:p>
          <a:p>
            <a:pPr lvl="2"/>
            <a:r>
              <a:rPr lang="en-US" dirty="0"/>
              <a:t>Except: all middle school; Employment Application Process; Action Skills</a:t>
            </a:r>
          </a:p>
          <a:p>
            <a:pPr lvl="1"/>
            <a:r>
              <a:rPr lang="en-US" dirty="0"/>
              <a:t>Contestants will receive email with credentials </a:t>
            </a:r>
          </a:p>
          <a:p>
            <a:pPr lvl="1"/>
            <a:r>
              <a:rPr lang="en-US" dirty="0"/>
              <a:t>Advisors will receive a list of credentials for the school from the state office</a:t>
            </a:r>
          </a:p>
          <a:p>
            <a:pPr lvl="1"/>
            <a:r>
              <a:rPr lang="en-US" dirty="0"/>
              <a:t>If credentials are not received, contact Customer Care – 844-875-4557 or </a:t>
            </a:r>
            <a:r>
              <a:rPr lang="en-US" dirty="0">
                <a:hlinkClick r:id="rId2"/>
              </a:rPr>
              <a:t>customercare@skillsusa.org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5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8AFC-D366-721F-749F-8AAC0E57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830FE-146B-B158-B627-4FFFBC14F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985" y="1745673"/>
            <a:ext cx="9676015" cy="4904510"/>
          </a:xfrm>
        </p:spPr>
        <p:txBody>
          <a:bodyPr>
            <a:normAutofit/>
          </a:bodyPr>
          <a:lstStyle/>
          <a:p>
            <a:r>
              <a:rPr lang="en-US" dirty="0"/>
              <a:t>Limited Technical Assessments</a:t>
            </a:r>
          </a:p>
          <a:p>
            <a:pPr lvl="1"/>
            <a:r>
              <a:rPr lang="en-US" dirty="0"/>
              <a:t>Select contests take technical assessments online in advance:</a:t>
            </a:r>
          </a:p>
          <a:p>
            <a:pPr lvl="2"/>
            <a:r>
              <a:rPr lang="en-US" dirty="0"/>
              <a:t>Baking and Pastry Arts**</a:t>
            </a:r>
          </a:p>
          <a:p>
            <a:pPr lvl="2"/>
            <a:r>
              <a:rPr lang="en-US" dirty="0"/>
              <a:t>Culinary Arts**</a:t>
            </a:r>
          </a:p>
          <a:p>
            <a:pPr lvl="2"/>
            <a:r>
              <a:rPr lang="en-US" dirty="0"/>
              <a:t>Quiz Bowl</a:t>
            </a:r>
          </a:p>
          <a:p>
            <a:pPr lvl="2"/>
            <a:r>
              <a:rPr lang="en-US" dirty="0"/>
              <a:t>Teamworks</a:t>
            </a:r>
          </a:p>
          <a:p>
            <a:pPr lvl="2"/>
            <a:r>
              <a:rPr lang="en-US" dirty="0"/>
              <a:t>Welding</a:t>
            </a:r>
          </a:p>
          <a:p>
            <a:pPr marL="914400" lvl="2" indent="0">
              <a:buNone/>
            </a:pPr>
            <a:r>
              <a:rPr lang="en-US" i="1" dirty="0"/>
              <a:t>**Baking and Culinary will be completed on the third-party website</a:t>
            </a:r>
          </a:p>
          <a:p>
            <a:r>
              <a:rPr lang="en-US" dirty="0"/>
              <a:t>Online Testing Timeline</a:t>
            </a:r>
          </a:p>
          <a:p>
            <a:pPr lvl="1"/>
            <a:r>
              <a:rPr lang="en-US" dirty="0"/>
              <a:t>May 23: National competitor testing credentials sent</a:t>
            </a:r>
          </a:p>
          <a:p>
            <a:pPr lvl="1"/>
            <a:r>
              <a:rPr lang="en-US" dirty="0"/>
              <a:t>May 23 – June 9 at 5 PM ET: Testing window</a:t>
            </a:r>
          </a:p>
          <a:p>
            <a:pPr lvl="1"/>
            <a:r>
              <a:rPr lang="en-US" dirty="0"/>
              <a:t>June 21, 4:30 to 6:30 PM: onsite makeup testing (subs ONLY)</a:t>
            </a:r>
          </a:p>
        </p:txBody>
      </p:sp>
    </p:spTree>
    <p:extLst>
      <p:ext uri="{BB962C8B-B14F-4D97-AF65-F5344CB8AC3E}">
        <p14:creationId xmlns:p14="http://schemas.microsoft.com/office/powerpoint/2010/main" val="282162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08FB-02F8-B6F1-82F9-A0158CD6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Uploads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7472-360F-AFB6-834E-621A7AC94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tool dashboard – </a:t>
            </a:r>
            <a:r>
              <a:rPr lang="en-US" dirty="0">
                <a:hlinkClick r:id="rId2"/>
              </a:rPr>
              <a:t>compete.skillsusa.org</a:t>
            </a:r>
            <a:endParaRPr lang="en-US" dirty="0"/>
          </a:p>
          <a:p>
            <a:r>
              <a:rPr lang="en-US" dirty="0"/>
              <a:t>Upload resumes by June 9.</a:t>
            </a:r>
          </a:p>
          <a:p>
            <a:r>
              <a:rPr lang="en-US" dirty="0"/>
              <a:t>Additional contest uploads (notebooks, portfolios, business plans, </a:t>
            </a:r>
            <a:r>
              <a:rPr lang="en-US" dirty="0" err="1"/>
              <a:t>etc</a:t>
            </a:r>
            <a:r>
              <a:rPr lang="en-US" dirty="0"/>
              <a:t>) uploaded with resume.</a:t>
            </a:r>
          </a:p>
          <a:p>
            <a:pPr lvl="1"/>
            <a:r>
              <a:rPr lang="en-US" dirty="0"/>
              <a:t>Checklist document for each contest available on Contest Updates page.</a:t>
            </a:r>
          </a:p>
          <a:p>
            <a:r>
              <a:rPr lang="en-US" dirty="0"/>
              <a:t>May prompt for additional information.</a:t>
            </a:r>
          </a:p>
          <a:p>
            <a:r>
              <a:rPr lang="en-US" dirty="0"/>
              <a:t>Link is live now!</a:t>
            </a:r>
          </a:p>
          <a:p>
            <a:r>
              <a:rPr lang="en-US" dirty="0"/>
              <a:t>Process and link is available on Contest Updates page.</a:t>
            </a:r>
          </a:p>
        </p:txBody>
      </p:sp>
    </p:spTree>
    <p:extLst>
      <p:ext uri="{BB962C8B-B14F-4D97-AF65-F5344CB8AC3E}">
        <p14:creationId xmlns:p14="http://schemas.microsoft.com/office/powerpoint/2010/main" val="392975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21CF-CBC2-49C1-9835-7177119D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401DE-5B88-D20A-D7AF-71E32420B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 uniforms from the SkillsUSA Store online – skillsusastore.org </a:t>
            </a:r>
          </a:p>
          <a:p>
            <a:pPr lvl="1"/>
            <a:r>
              <a:rPr lang="en-US" dirty="0"/>
              <a:t>Alternate brands are available for most products (i.e., Red </a:t>
            </a:r>
            <a:r>
              <a:rPr lang="en-US" dirty="0" err="1"/>
              <a:t>Kap</a:t>
            </a:r>
            <a:r>
              <a:rPr lang="en-US" dirty="0"/>
              <a:t> and Carhartt)</a:t>
            </a:r>
          </a:p>
          <a:p>
            <a:r>
              <a:rPr lang="en-US" dirty="0"/>
              <a:t>If uniform items are not available, contact the state office for an exception letter.</a:t>
            </a:r>
          </a:p>
          <a:p>
            <a:pPr lvl="1"/>
            <a:r>
              <a:rPr lang="en-US" dirty="0"/>
              <a:t>The advisor should source an alternate option that can be found within the retail market (same or similar color, style,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Exception letter is provided to the technical committee onsite.</a:t>
            </a:r>
          </a:p>
        </p:txBody>
      </p:sp>
    </p:spTree>
    <p:extLst>
      <p:ext uri="{BB962C8B-B14F-4D97-AF65-F5344CB8AC3E}">
        <p14:creationId xmlns:p14="http://schemas.microsoft.com/office/powerpoint/2010/main" val="151155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5678-2B7E-0DAE-19E7-6BA90A1A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B16F-4400-8B1D-CC2A-2807D14C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TECHSPO – page 16</a:t>
            </a:r>
          </a:p>
          <a:p>
            <a:r>
              <a:rPr lang="en-US" dirty="0"/>
              <a:t>Delegate Sessions – page 18</a:t>
            </a:r>
          </a:p>
          <a:p>
            <a:r>
              <a:rPr lang="en-US" dirty="0"/>
              <a:t>National Officer Elections – page 18</a:t>
            </a:r>
          </a:p>
          <a:p>
            <a:r>
              <a:rPr lang="en-US" dirty="0"/>
              <a:t>SkillsUSA Professional Development:</a:t>
            </a:r>
          </a:p>
          <a:p>
            <a:pPr lvl="1"/>
            <a:r>
              <a:rPr lang="en-US" dirty="0"/>
              <a:t>Academy of Excellence</a:t>
            </a:r>
          </a:p>
          <a:p>
            <a:pPr lvl="1"/>
            <a:r>
              <a:rPr lang="en-US" dirty="0"/>
              <a:t>SkillsUSA University</a:t>
            </a:r>
          </a:p>
          <a:p>
            <a:r>
              <a:rPr lang="en-US" dirty="0"/>
              <a:t>Community Service Project – page 26</a:t>
            </a:r>
          </a:p>
        </p:txBody>
      </p:sp>
    </p:spTree>
    <p:extLst>
      <p:ext uri="{BB962C8B-B14F-4D97-AF65-F5344CB8AC3E}">
        <p14:creationId xmlns:p14="http://schemas.microsoft.com/office/powerpoint/2010/main" val="4102421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279E-D03D-88EC-42A7-E311530A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Attractions and Discounts – page 14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1515-A038-EE16-D9D8-C2952F2D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065" y="1651462"/>
            <a:ext cx="9725891" cy="527581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Georgia Aquarium - $10 discount, advance purchase</a:t>
            </a:r>
          </a:p>
          <a:p>
            <a:r>
              <a:rPr lang="en-US" sz="3200" dirty="0"/>
              <a:t>National Center for Human and Civil Rights - $5 discount, show badge for discount</a:t>
            </a:r>
          </a:p>
          <a:p>
            <a:r>
              <a:rPr lang="en-US" sz="3200" dirty="0"/>
              <a:t>Chick-Fil-A College Football Hall of Fame – discounted tickets, 1 free adult per 10 students, show badge for discount</a:t>
            </a:r>
          </a:p>
          <a:p>
            <a:r>
              <a:rPr lang="en-US" sz="3200" dirty="0"/>
              <a:t>World of Coca-Cola – regular admission</a:t>
            </a:r>
          </a:p>
          <a:p>
            <a:r>
              <a:rPr lang="en-US" sz="3200" dirty="0"/>
              <a:t>Atlanta Braves game – Braves vs. Rockies, Sunday, June 18 at 1:30 PM. Discounted tickets - $13 (prepurchase by June 4)</a:t>
            </a:r>
          </a:p>
          <a:p>
            <a:r>
              <a:rPr lang="en-US" sz="3200" dirty="0" err="1"/>
              <a:t>AmericasMart</a:t>
            </a:r>
            <a:r>
              <a:rPr lang="en-US" sz="3200" dirty="0"/>
              <a:t> Atlanta Shopping – regular admission includes $12 voucher toward food and beverage</a:t>
            </a:r>
          </a:p>
        </p:txBody>
      </p:sp>
    </p:spTree>
    <p:extLst>
      <p:ext uri="{BB962C8B-B14F-4D97-AF65-F5344CB8AC3E}">
        <p14:creationId xmlns:p14="http://schemas.microsoft.com/office/powerpoint/2010/main" val="3346847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BEB1-49C7-58CC-0CE3-DF83AE64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SkillsUSA Store and Pre-Order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64DF4-BA6D-F4B1-DC4A-6DB56F5F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488" y="1825624"/>
            <a:ext cx="9144000" cy="4902143"/>
          </a:xfrm>
        </p:spPr>
        <p:txBody>
          <a:bodyPr>
            <a:normAutofit/>
          </a:bodyPr>
          <a:lstStyle/>
          <a:p>
            <a:r>
              <a:rPr lang="en-US" dirty="0"/>
              <a:t>New swag items and popular brand names</a:t>
            </a:r>
          </a:p>
          <a:p>
            <a:r>
              <a:rPr lang="en-US" dirty="0"/>
              <a:t>Competition and official attire and accessories (belts, socks,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Limited supplies available!</a:t>
            </a:r>
          </a:p>
          <a:p>
            <a:r>
              <a:rPr lang="en-US" dirty="0"/>
              <a:t>Outerwear, polos, t-shirts, drinkware, tech, and more at a variety of price points – many items under $20!</a:t>
            </a:r>
          </a:p>
          <a:p>
            <a:r>
              <a:rPr lang="en-US" dirty="0"/>
              <a:t>Conference t-shirts: $18</a:t>
            </a:r>
          </a:p>
          <a:p>
            <a:r>
              <a:rPr lang="en-US" b="1" dirty="0"/>
              <a:t>Pre-Order Conference t-shirt with drawstring backpack for $14!</a:t>
            </a:r>
          </a:p>
          <a:p>
            <a:pPr lvl="1"/>
            <a:r>
              <a:rPr lang="en-US" dirty="0"/>
              <a:t>Submit one order per school: </a:t>
            </a:r>
            <a:r>
              <a:rPr lang="en-US" dirty="0">
                <a:hlinkClick r:id="rId2"/>
              </a:rPr>
              <a:t>https://form.jotform.com/221153371640042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571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B541-1453-D738-ED4E-0F6D8F97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Security – page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236E-36E7-2341-24DD-99915E06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4"/>
            <a:ext cx="9144000" cy="48744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Download the App – available June 1</a:t>
            </a:r>
          </a:p>
          <a:p>
            <a:r>
              <a:rPr lang="en-US" dirty="0"/>
              <a:t>Remember your badge – no admittance without a badge!</a:t>
            </a:r>
          </a:p>
          <a:p>
            <a:r>
              <a:rPr lang="en-US" dirty="0"/>
              <a:t>Follow designated walking paths (NEW) – specific paths outlined on conference app that are safest and most heavily patrolled</a:t>
            </a:r>
          </a:p>
          <a:p>
            <a:r>
              <a:rPr lang="en-US" dirty="0"/>
              <a:t>Use the buddy system</a:t>
            </a:r>
          </a:p>
          <a:p>
            <a:r>
              <a:rPr lang="en-US" dirty="0"/>
              <a:t>Be observant – if you see something, say something</a:t>
            </a:r>
          </a:p>
          <a:p>
            <a:pPr lvl="1"/>
            <a:r>
              <a:rPr lang="en-US" dirty="0"/>
              <a:t>Hotel elevators are key card access only!</a:t>
            </a:r>
          </a:p>
          <a:p>
            <a:r>
              <a:rPr lang="en-US" dirty="0"/>
              <a:t>Use Atlanta Ambassadors – need directions, separated from group, need escort. Look for red and blue uniforms on bikes.</a:t>
            </a:r>
          </a:p>
          <a:p>
            <a:r>
              <a:rPr lang="en-US" dirty="0"/>
              <a:t>Know Emergency Numbers:</a:t>
            </a:r>
          </a:p>
          <a:p>
            <a:pPr lvl="1"/>
            <a:r>
              <a:rPr lang="en-US" dirty="0"/>
              <a:t>911</a:t>
            </a:r>
          </a:p>
          <a:p>
            <a:pPr lvl="1"/>
            <a:r>
              <a:rPr lang="en-US" dirty="0"/>
              <a:t>Police: (404) 614-6544</a:t>
            </a:r>
          </a:p>
          <a:p>
            <a:pPr lvl="1"/>
            <a:r>
              <a:rPr lang="en-US" dirty="0"/>
              <a:t>Fire: (404) 546-7000</a:t>
            </a:r>
          </a:p>
          <a:p>
            <a:pPr lvl="1"/>
            <a:r>
              <a:rPr lang="en-US" dirty="0"/>
              <a:t>Ambassadors: (404) 215-9600</a:t>
            </a:r>
          </a:p>
        </p:txBody>
      </p:sp>
    </p:spTree>
    <p:extLst>
      <p:ext uri="{BB962C8B-B14F-4D97-AF65-F5344CB8AC3E}">
        <p14:creationId xmlns:p14="http://schemas.microsoft.com/office/powerpoint/2010/main" val="263899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063C-C224-2AD4-EC93-69A32BEF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Guest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2E84-CE0C-E864-4AED-BC3D53A6F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4"/>
            <a:ext cx="9144000" cy="4740827"/>
          </a:xfrm>
        </p:spPr>
        <p:txBody>
          <a:bodyPr>
            <a:normAutofit fontScale="92500"/>
          </a:bodyPr>
          <a:lstStyle/>
          <a:p>
            <a:r>
              <a:rPr lang="en-US" dirty="0"/>
              <a:t>Beginning on June 1, parents and other supporters can purchase conference passes online.</a:t>
            </a:r>
          </a:p>
          <a:p>
            <a:pPr lvl="1"/>
            <a:r>
              <a:rPr lang="en-US" dirty="0"/>
              <a:t>Link will be posted on national website – skillsusa.org</a:t>
            </a:r>
          </a:p>
          <a:p>
            <a:pPr lvl="1"/>
            <a:r>
              <a:rPr lang="en-US" dirty="0"/>
              <a:t>Does not include state events (Monday and Friday dinners)</a:t>
            </a:r>
          </a:p>
          <a:p>
            <a:r>
              <a:rPr lang="en-US" dirty="0"/>
              <a:t>$195 – full conference pass</a:t>
            </a:r>
            <a:r>
              <a:rPr lang="en-US"/>
              <a:t>, including Opening </a:t>
            </a:r>
            <a:r>
              <a:rPr lang="en-US" dirty="0"/>
              <a:t>and Closing ceremonies</a:t>
            </a:r>
          </a:p>
          <a:p>
            <a:r>
              <a:rPr lang="en-US" dirty="0"/>
              <a:t>Other options available:</a:t>
            </a:r>
          </a:p>
          <a:p>
            <a:pPr lvl="1"/>
            <a:r>
              <a:rPr lang="en-US" dirty="0"/>
              <a:t>Day pass (Thursday only) - $35</a:t>
            </a:r>
          </a:p>
          <a:p>
            <a:pPr lvl="1"/>
            <a:r>
              <a:rPr lang="en-US" dirty="0"/>
              <a:t>Watch party for Awards Session at GWCC - $35</a:t>
            </a:r>
          </a:p>
          <a:p>
            <a:pPr lvl="1"/>
            <a:r>
              <a:rPr lang="en-US" dirty="0"/>
              <a:t>Full details on NLSC microsite on May 17: </a:t>
            </a:r>
            <a:r>
              <a:rPr lang="en-US" dirty="0">
                <a:hlinkClick r:id="rId2"/>
              </a:rPr>
              <a:t>https://www.nlsc.skillsusa.org/plan</a:t>
            </a:r>
            <a:r>
              <a:rPr lang="en-US" dirty="0"/>
              <a:t> </a:t>
            </a:r>
          </a:p>
          <a:p>
            <a:r>
              <a:rPr lang="en-US" dirty="0"/>
              <a:t>Book hotel rooms: </a:t>
            </a:r>
            <a:r>
              <a:rPr lang="en-US" dirty="0">
                <a:hlinkClick r:id="rId3"/>
              </a:rPr>
              <a:t>https://book.passkey.com/go/c4ef145c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2589-42DC-547C-DE99-798A6EB3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1D17-F9CA-B32D-DEFF-F356E113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NLSC23 Conference Guide</a:t>
            </a:r>
          </a:p>
          <a:p>
            <a:r>
              <a:rPr lang="en-US" dirty="0"/>
              <a:t>NLSC23 Agenda</a:t>
            </a:r>
          </a:p>
          <a:p>
            <a:r>
              <a:rPr lang="en-US" dirty="0"/>
              <a:t>Registration, Invoicing, and Payment</a:t>
            </a:r>
          </a:p>
          <a:p>
            <a:r>
              <a:rPr lang="en-US" dirty="0"/>
              <a:t>Travel</a:t>
            </a:r>
          </a:p>
          <a:p>
            <a:r>
              <a:rPr lang="en-US" dirty="0"/>
              <a:t>Competition Preparations</a:t>
            </a:r>
          </a:p>
          <a:p>
            <a:r>
              <a:rPr lang="en-US" dirty="0"/>
              <a:t>Conference Activities</a:t>
            </a:r>
          </a:p>
          <a:p>
            <a:r>
              <a:rPr lang="en-US" dirty="0"/>
              <a:t>Safety and Security</a:t>
            </a:r>
          </a:p>
          <a:p>
            <a:r>
              <a:rPr lang="en-US" dirty="0"/>
              <a:t>Individual Participant Passes</a:t>
            </a:r>
          </a:p>
        </p:txBody>
      </p:sp>
    </p:spTree>
    <p:extLst>
      <p:ext uri="{BB962C8B-B14F-4D97-AF65-F5344CB8AC3E}">
        <p14:creationId xmlns:p14="http://schemas.microsoft.com/office/powerpoint/2010/main" val="400374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E838DF7-E85B-DD98-3465-1F0FDDE89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45" y="2632017"/>
            <a:ext cx="2857500" cy="285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9DF1F7-526E-0263-C445-536A964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NLSC23 Conference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B138-BCFA-C8C7-E75A-411D0D3B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4"/>
            <a:ext cx="9144000" cy="4885517"/>
          </a:xfrm>
        </p:spPr>
        <p:txBody>
          <a:bodyPr>
            <a:normAutofit/>
          </a:bodyPr>
          <a:lstStyle/>
          <a:p>
            <a:r>
              <a:rPr lang="en-US" dirty="0"/>
              <a:t>General conference information</a:t>
            </a:r>
          </a:p>
          <a:p>
            <a:r>
              <a:rPr lang="en-US" dirty="0"/>
              <a:t>State-specific information beginning on page 30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Advisor Resources page: </a:t>
            </a:r>
            <a:r>
              <a:rPr lang="en-US" dirty="0">
                <a:hlinkClick r:id="rId3"/>
              </a:rPr>
              <a:t>skillsusafl.org/resources</a:t>
            </a:r>
            <a:endParaRPr lang="en-US" dirty="0"/>
          </a:p>
          <a:p>
            <a:r>
              <a:rPr lang="en-US" dirty="0"/>
              <a:t>Contest Updates page: </a:t>
            </a:r>
            <a:r>
              <a:rPr lang="en-US" dirty="0">
                <a:hlinkClick r:id="rId4"/>
              </a:rPr>
              <a:t>skillsusafl.org/updates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6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EEFF-C2D4-9F94-3D75-90A9460D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Venues – page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AFD6D-DA29-1768-5098-52C62C6A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4"/>
            <a:ext cx="9144000" cy="4868891"/>
          </a:xfrm>
        </p:spPr>
        <p:txBody>
          <a:bodyPr>
            <a:normAutofit/>
          </a:bodyPr>
          <a:lstStyle/>
          <a:p>
            <a:r>
              <a:rPr lang="en-US" dirty="0"/>
              <a:t>Georgia World Congress Center (GWCC)</a:t>
            </a:r>
          </a:p>
          <a:p>
            <a:pPr lvl="1"/>
            <a:r>
              <a:rPr lang="en-US" dirty="0"/>
              <a:t>Competitions</a:t>
            </a:r>
          </a:p>
          <a:p>
            <a:pPr lvl="1"/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Community service</a:t>
            </a:r>
          </a:p>
          <a:p>
            <a:pPr lvl="1"/>
            <a:r>
              <a:rPr lang="en-US" dirty="0"/>
              <a:t>Delegate sessions</a:t>
            </a:r>
          </a:p>
          <a:p>
            <a:r>
              <a:rPr lang="en-US" dirty="0"/>
              <a:t>State Farm Arena</a:t>
            </a:r>
          </a:p>
          <a:p>
            <a:pPr lvl="1"/>
            <a:r>
              <a:rPr lang="en-US" dirty="0"/>
              <a:t>Opening session</a:t>
            </a:r>
          </a:p>
          <a:p>
            <a:pPr lvl="1"/>
            <a:r>
              <a:rPr lang="en-US" dirty="0"/>
              <a:t>Closing session</a:t>
            </a:r>
          </a:p>
          <a:p>
            <a:r>
              <a:rPr lang="en-US" dirty="0"/>
              <a:t>Hyatt Regency Atlanta</a:t>
            </a:r>
          </a:p>
          <a:p>
            <a:pPr lvl="1"/>
            <a:r>
              <a:rPr lang="en-US" dirty="0"/>
              <a:t>Monday Welcome Dinner</a:t>
            </a:r>
          </a:p>
          <a:p>
            <a:pPr lvl="1"/>
            <a:r>
              <a:rPr lang="en-US" dirty="0"/>
              <a:t>Friday Celebration Dinner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8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9A4D-FF7F-7AB4-E4DB-C19E0009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Agenda – page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4C03-1360-9F7E-C9F6-9228E7A3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065" y="1661532"/>
            <a:ext cx="9797935" cy="5196468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Monday, June 19</a:t>
            </a:r>
          </a:p>
          <a:p>
            <a:pPr lvl="1"/>
            <a:r>
              <a:rPr lang="en-US" dirty="0"/>
              <a:t>9 AM to 3 PM – Activate, Leverage, &amp; Engage (pre-conference), </a:t>
            </a:r>
            <a:r>
              <a:rPr lang="en-US" i="1" dirty="0"/>
              <a:t>GWCC</a:t>
            </a:r>
          </a:p>
          <a:p>
            <a:pPr lvl="1"/>
            <a:r>
              <a:rPr lang="en-US" dirty="0"/>
              <a:t>10 AM to 6 PM – Luggage storage available, </a:t>
            </a:r>
            <a:r>
              <a:rPr lang="en-US" i="1" dirty="0"/>
              <a:t>Hyatt Williams Room</a:t>
            </a:r>
          </a:p>
          <a:p>
            <a:pPr lvl="1"/>
            <a:r>
              <a:rPr lang="en-US" dirty="0"/>
              <a:t>1 PM to 6 PM – SkillsUSA Store Grand Opening, </a:t>
            </a:r>
            <a:r>
              <a:rPr lang="en-US" i="1" dirty="0"/>
              <a:t>GWCC</a:t>
            </a:r>
          </a:p>
          <a:p>
            <a:pPr lvl="1"/>
            <a:r>
              <a:rPr lang="en-US" dirty="0"/>
              <a:t>6 PM to 8 PM – Florida Delegation Welcome Dinner and Packet Pickup, </a:t>
            </a:r>
            <a:r>
              <a:rPr lang="en-US" i="1" dirty="0"/>
              <a:t>Hyatt International Ballroom</a:t>
            </a:r>
          </a:p>
          <a:p>
            <a:pPr lvl="2"/>
            <a:r>
              <a:rPr lang="en-US" dirty="0"/>
              <a:t>Each attendee will receive:</a:t>
            </a:r>
          </a:p>
          <a:p>
            <a:pPr lvl="3"/>
            <a:r>
              <a:rPr lang="en-US" dirty="0"/>
              <a:t>Name badge and lanyard</a:t>
            </a:r>
          </a:p>
          <a:p>
            <a:pPr lvl="3"/>
            <a:r>
              <a:rPr lang="en-US" dirty="0"/>
              <a:t>State delegation t-shirt</a:t>
            </a:r>
          </a:p>
          <a:p>
            <a:pPr lvl="3"/>
            <a:r>
              <a:rPr lang="en-US" dirty="0"/>
              <a:t>State pins for trading</a:t>
            </a:r>
          </a:p>
          <a:p>
            <a:pPr lvl="3"/>
            <a:r>
              <a:rPr lang="en-US" dirty="0"/>
              <a:t>National conference pin</a:t>
            </a:r>
          </a:p>
          <a:p>
            <a:pPr lvl="3"/>
            <a:r>
              <a:rPr lang="en-US" dirty="0"/>
              <a:t>Flashing blinky things for opening and closing</a:t>
            </a:r>
          </a:p>
          <a:p>
            <a:pPr lvl="3"/>
            <a:r>
              <a:rPr lang="en-US" dirty="0"/>
              <a:t>Other SkillsUSA swag</a:t>
            </a:r>
          </a:p>
          <a:p>
            <a:pPr lvl="2"/>
            <a:r>
              <a:rPr lang="en-US" dirty="0"/>
              <a:t>Submit Code of Conduct form for </a:t>
            </a:r>
            <a:r>
              <a:rPr lang="en-US" dirty="0">
                <a:hlinkClick r:id="rId2"/>
              </a:rPr>
              <a:t>Students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Advisors</a:t>
            </a:r>
            <a:endParaRPr lang="en-US" dirty="0"/>
          </a:p>
          <a:p>
            <a:pPr lvl="2"/>
            <a:r>
              <a:rPr lang="en-US" dirty="0"/>
              <a:t>Dinner is served!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2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9A4D-FF7F-7AB4-E4DB-C19E0009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Agenda – page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4C03-1360-9F7E-C9F6-9228E7A3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661532"/>
            <a:ext cx="9521372" cy="5196468"/>
          </a:xfrm>
        </p:spPr>
        <p:txBody>
          <a:bodyPr>
            <a:normAutofit/>
          </a:bodyPr>
          <a:lstStyle/>
          <a:p>
            <a:r>
              <a:rPr lang="en-US" b="1" i="1" dirty="0"/>
              <a:t>Tuesday, June 20</a:t>
            </a:r>
          </a:p>
          <a:p>
            <a:pPr lvl="1"/>
            <a:r>
              <a:rPr lang="en-US" dirty="0"/>
              <a:t>7:30 AM to 5 PM – SkillsUSA Store open, </a:t>
            </a:r>
            <a:r>
              <a:rPr lang="en-US" i="1" dirty="0"/>
              <a:t>GWCC</a:t>
            </a:r>
            <a:endParaRPr lang="en-US" dirty="0"/>
          </a:p>
          <a:p>
            <a:pPr lvl="1"/>
            <a:r>
              <a:rPr lang="en-US" dirty="0"/>
              <a:t>9:30 AM to 3:30 PM – Academy of Excellence, </a:t>
            </a:r>
            <a:r>
              <a:rPr lang="en-US" i="1" dirty="0"/>
              <a:t>GWCC</a:t>
            </a:r>
            <a:endParaRPr lang="en-US" dirty="0"/>
          </a:p>
          <a:p>
            <a:pPr lvl="1"/>
            <a:r>
              <a:rPr lang="en-US" dirty="0"/>
              <a:t>9:30 AM to 3:30 PM – SkillsUSA University, </a:t>
            </a:r>
            <a:r>
              <a:rPr lang="en-US" i="1" dirty="0"/>
              <a:t>GWCC</a:t>
            </a:r>
            <a:endParaRPr lang="en-US" dirty="0"/>
          </a:p>
          <a:p>
            <a:pPr lvl="1"/>
            <a:r>
              <a:rPr lang="en-US" dirty="0"/>
              <a:t>10 AM to 5 PM – SkillsUSA Championships, </a:t>
            </a:r>
            <a:r>
              <a:rPr lang="en-US" i="1" dirty="0"/>
              <a:t>GWCC</a:t>
            </a:r>
            <a:endParaRPr lang="en-US" dirty="0"/>
          </a:p>
          <a:p>
            <a:pPr lvl="1"/>
            <a:r>
              <a:rPr lang="en-US" dirty="0"/>
              <a:t>10 AM to 5 PM – SkillsUSA TECHSPO, </a:t>
            </a:r>
            <a:r>
              <a:rPr lang="en-US" i="1" dirty="0"/>
              <a:t>GWCC</a:t>
            </a:r>
          </a:p>
          <a:p>
            <a:pPr lvl="1"/>
            <a:r>
              <a:rPr lang="en-US" dirty="0"/>
              <a:t>4:30 PM to 6:30 PM – Substitution Makeup Testing, </a:t>
            </a:r>
            <a:r>
              <a:rPr lang="en-US" i="1" dirty="0"/>
              <a:t>GWCC</a:t>
            </a:r>
            <a:endParaRPr lang="en-US" dirty="0"/>
          </a:p>
          <a:p>
            <a:pPr lvl="1"/>
            <a:r>
              <a:rPr lang="en-US" dirty="0"/>
              <a:t>7 PM – Opening Session, </a:t>
            </a:r>
            <a:r>
              <a:rPr lang="en-US" i="1" dirty="0"/>
              <a:t>State Farm Arena</a:t>
            </a:r>
          </a:p>
        </p:txBody>
      </p:sp>
    </p:spTree>
    <p:extLst>
      <p:ext uri="{BB962C8B-B14F-4D97-AF65-F5344CB8AC3E}">
        <p14:creationId xmlns:p14="http://schemas.microsoft.com/office/powerpoint/2010/main" val="428696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9A4D-FF7F-7AB4-E4DB-C19E0009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Agenda – page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4C03-1360-9F7E-C9F6-9228E7A3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4"/>
            <a:ext cx="9144000" cy="4874433"/>
          </a:xfrm>
        </p:spPr>
        <p:txBody>
          <a:bodyPr>
            <a:normAutofit/>
          </a:bodyPr>
          <a:lstStyle/>
          <a:p>
            <a:r>
              <a:rPr lang="en-US" b="1" i="1" dirty="0"/>
              <a:t>Wednesday, June 21</a:t>
            </a:r>
          </a:p>
          <a:p>
            <a:pPr lvl="1"/>
            <a:r>
              <a:rPr lang="en-US" dirty="0"/>
              <a:t>7:30 AM to 5 PM – SkillsUSA Store open, </a:t>
            </a:r>
            <a:r>
              <a:rPr lang="en-US" i="1" dirty="0"/>
              <a:t>GWCC</a:t>
            </a:r>
            <a:endParaRPr lang="en-US" dirty="0"/>
          </a:p>
          <a:p>
            <a:pPr lvl="1"/>
            <a:r>
              <a:rPr lang="en-US" dirty="0"/>
              <a:t>8 AM to 5 PM – SkillsUSA Championships, </a:t>
            </a:r>
            <a:r>
              <a:rPr lang="en-US" i="1" dirty="0"/>
              <a:t>GWCC</a:t>
            </a:r>
            <a:endParaRPr lang="en-US" dirty="0"/>
          </a:p>
          <a:p>
            <a:pPr lvl="1"/>
            <a:r>
              <a:rPr lang="en-US" dirty="0"/>
              <a:t>8 AM to 5 PM – SkillsUSA TECHSPO, </a:t>
            </a:r>
            <a:r>
              <a:rPr lang="en-US" i="1" dirty="0"/>
              <a:t>GWCC</a:t>
            </a:r>
            <a:endParaRPr lang="en-US" dirty="0"/>
          </a:p>
          <a:p>
            <a:pPr lvl="1"/>
            <a:r>
              <a:rPr lang="en-US" dirty="0"/>
              <a:t>9:30 AM to 4:30 PM – Academy of Excellence, </a:t>
            </a:r>
            <a:r>
              <a:rPr lang="en-US" i="1" dirty="0"/>
              <a:t>GWCC</a:t>
            </a:r>
            <a:endParaRPr lang="en-US" dirty="0"/>
          </a:p>
          <a:p>
            <a:pPr lvl="1"/>
            <a:r>
              <a:rPr lang="en-US" dirty="0"/>
              <a:t>9:30 AM to 4:30 PM – SkillsUSA University, </a:t>
            </a:r>
            <a:r>
              <a:rPr lang="en-US" i="1" dirty="0"/>
              <a:t>GWCC</a:t>
            </a:r>
          </a:p>
          <a:p>
            <a:pPr lvl="1"/>
            <a:r>
              <a:rPr lang="en-US" dirty="0"/>
              <a:t>4:30 PM to 6:30 PM – Substitution Makeup Testing, </a:t>
            </a:r>
            <a:r>
              <a:rPr lang="en-US" i="1" dirty="0"/>
              <a:t>GWCC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586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9A4D-FF7F-7AB4-E4DB-C19E0009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Agenda – page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4C03-1360-9F7E-C9F6-9228E7A3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7" y="1825624"/>
            <a:ext cx="9432703" cy="4952020"/>
          </a:xfrm>
        </p:spPr>
        <p:txBody>
          <a:bodyPr>
            <a:normAutofit/>
          </a:bodyPr>
          <a:lstStyle/>
          <a:p>
            <a:r>
              <a:rPr lang="en-US" sz="3200" b="1" i="1" dirty="0"/>
              <a:t>Thursday, June 22</a:t>
            </a:r>
          </a:p>
          <a:p>
            <a:pPr lvl="1"/>
            <a:r>
              <a:rPr lang="en-US" sz="2800" dirty="0"/>
              <a:t>7:30 AM to 2 PM – SkillsUSA Store open, </a:t>
            </a:r>
            <a:r>
              <a:rPr lang="en-US" sz="2800" i="1" dirty="0"/>
              <a:t>GWCC</a:t>
            </a:r>
            <a:endParaRPr lang="en-US" sz="2800" dirty="0"/>
          </a:p>
          <a:p>
            <a:pPr lvl="1"/>
            <a:r>
              <a:rPr lang="en-US" sz="2800" dirty="0"/>
              <a:t>8 AM to 5 PM – SkillsUSA Championships, </a:t>
            </a:r>
            <a:r>
              <a:rPr lang="en-US" sz="2800" i="1" dirty="0"/>
              <a:t>GWCC</a:t>
            </a:r>
            <a:endParaRPr lang="en-US" sz="2800" dirty="0"/>
          </a:p>
          <a:p>
            <a:pPr lvl="1"/>
            <a:r>
              <a:rPr lang="en-US" sz="2800" dirty="0"/>
              <a:t>8 AM to 5 PM – SkillsUSA TECHSPO, </a:t>
            </a:r>
            <a:r>
              <a:rPr lang="en-US" sz="2800" i="1" dirty="0"/>
              <a:t>GWCC</a:t>
            </a:r>
            <a:endParaRPr lang="en-US" sz="2800" dirty="0"/>
          </a:p>
          <a:p>
            <a:pPr lvl="1"/>
            <a:r>
              <a:rPr lang="en-US" sz="2800" dirty="0"/>
              <a:t>9:30 AM to 4:30 PM – Academy of Excellence, </a:t>
            </a:r>
            <a:r>
              <a:rPr lang="en-US" sz="2800" i="1" dirty="0"/>
              <a:t>GWCC</a:t>
            </a:r>
            <a:endParaRPr lang="en-US" sz="2800" dirty="0"/>
          </a:p>
          <a:p>
            <a:pPr lvl="1"/>
            <a:r>
              <a:rPr lang="en-US" sz="2800" dirty="0"/>
              <a:t>9:30 AM to 4:30 PM – SkillsUSA University, </a:t>
            </a:r>
            <a:r>
              <a:rPr lang="en-US" sz="2800" i="1" dirty="0"/>
              <a:t>GWCC</a:t>
            </a:r>
          </a:p>
          <a:p>
            <a:pPr lvl="1"/>
            <a:r>
              <a:rPr lang="en-US" sz="2800" dirty="0"/>
              <a:t>6 PM to 9:30 PM – Champions’ Festival</a:t>
            </a:r>
          </a:p>
        </p:txBody>
      </p:sp>
    </p:spTree>
    <p:extLst>
      <p:ext uri="{BB962C8B-B14F-4D97-AF65-F5344CB8AC3E}">
        <p14:creationId xmlns:p14="http://schemas.microsoft.com/office/powerpoint/2010/main" val="218822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2 - NLSC22" id="{15C86971-BA37-AD4A-BC17-B14A0CD7EDC5}" vid="{297BB5CD-C5BE-F143-B153-86A466D70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NLSC Template</Template>
  <TotalTime>1185</TotalTime>
  <Words>1987</Words>
  <Application>Microsoft Office PowerPoint</Application>
  <PresentationFormat>Widescreen</PresentationFormat>
  <Paragraphs>237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Futura Condensed ExtraBold</vt:lpstr>
      <vt:lpstr>Futura Condensed Medium</vt:lpstr>
      <vt:lpstr>Office Theme</vt:lpstr>
      <vt:lpstr>SkillsUSA Florida  NLSC23 Delegation Meeting</vt:lpstr>
      <vt:lpstr>Welcome!</vt:lpstr>
      <vt:lpstr>Agenda</vt:lpstr>
      <vt:lpstr>NLSC23 Conference Guide</vt:lpstr>
      <vt:lpstr>Conference Venues – page 8</vt:lpstr>
      <vt:lpstr>Conference Agenda – page 4 </vt:lpstr>
      <vt:lpstr>Conference Agenda – page 4 </vt:lpstr>
      <vt:lpstr>Conference Agenda – page 4 </vt:lpstr>
      <vt:lpstr>Conference Agenda – page 4 </vt:lpstr>
      <vt:lpstr>Conference Agenda – page 4 </vt:lpstr>
      <vt:lpstr>Conference Transportation – page 11</vt:lpstr>
      <vt:lpstr>Registration, Invoicing, and Payment</vt:lpstr>
      <vt:lpstr>Online Registration – page 34</vt:lpstr>
      <vt:lpstr>Hotel Reservations – page 37</vt:lpstr>
      <vt:lpstr>Invoicing</vt:lpstr>
      <vt:lpstr>Substitutions and Drops</vt:lpstr>
      <vt:lpstr>Travel – page 9</vt:lpstr>
      <vt:lpstr>When You Arrive…</vt:lpstr>
      <vt:lpstr>Competition Preparations</vt:lpstr>
      <vt:lpstr>Online Testing</vt:lpstr>
      <vt:lpstr>Online Testing</vt:lpstr>
      <vt:lpstr>Resume Uploads</vt:lpstr>
      <vt:lpstr>Uniform Exceptions</vt:lpstr>
      <vt:lpstr>Conference Activities</vt:lpstr>
      <vt:lpstr>Attractions and Discounts – page 14 </vt:lpstr>
      <vt:lpstr>SkillsUSA Store and Pre-Order</vt:lpstr>
      <vt:lpstr>Safety and Security – page 7</vt:lpstr>
      <vt:lpstr>Individual Guest Passes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SkillsUSA Florida  NLSC23 Delegation Meeting</dc:title>
  <dc:creator>Florida SkillsUSA Inc</dc:creator>
  <cp:lastModifiedBy>Florida SkillsUSA Inc</cp:lastModifiedBy>
  <cp:revision>2</cp:revision>
  <cp:lastPrinted>2021-09-08T19:57:59Z</cp:lastPrinted>
  <dcterms:created xsi:type="dcterms:W3CDTF">2023-05-02T17:02:47Z</dcterms:created>
  <dcterms:modified xsi:type="dcterms:W3CDTF">2023-05-03T12:48:41Z</dcterms:modified>
</cp:coreProperties>
</file>